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81" r:id="rId4"/>
    <p:sldId id="277" r:id="rId5"/>
    <p:sldId id="284" r:id="rId6"/>
    <p:sldId id="278" r:id="rId7"/>
    <p:sldId id="279" r:id="rId8"/>
    <p:sldId id="272" r:id="rId9"/>
    <p:sldId id="285" r:id="rId10"/>
    <p:sldId id="27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6167" y="481884"/>
            <a:ext cx="8825658" cy="1218127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44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INDIAN COMMODITY MARKET</a:t>
            </a:r>
            <a:endParaRPr lang="en-US" sz="44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2163651"/>
            <a:ext cx="8825658" cy="4571686"/>
          </a:xfrm>
        </p:spPr>
        <p:txBody>
          <a:bodyPr/>
          <a:lstStyle/>
          <a:p>
            <a:r>
              <a:rPr lang="en-US" sz="2400" b="1" i="1" cap="none" dirty="0" smtClean="0">
                <a:solidFill>
                  <a:srgbClr val="FFC000"/>
                </a:solidFill>
              </a:rPr>
              <a:t>Commodity market is an </a:t>
            </a:r>
            <a:r>
              <a:rPr lang="en-US" sz="2400" b="1" i="1" cap="none" dirty="0" err="1" smtClean="0">
                <a:solidFill>
                  <a:srgbClr val="FFC000"/>
                </a:solidFill>
              </a:rPr>
              <a:t>organised</a:t>
            </a:r>
            <a:r>
              <a:rPr lang="en-US" sz="2400" b="1" i="1" cap="none" dirty="0" smtClean="0">
                <a:solidFill>
                  <a:srgbClr val="FFC000"/>
                </a:solidFill>
              </a:rPr>
              <a:t>, regulated </a:t>
            </a:r>
            <a:r>
              <a:rPr lang="en-US" sz="2400" b="1" i="1" cap="none" dirty="0">
                <a:solidFill>
                  <a:srgbClr val="FFC000"/>
                </a:solidFill>
              </a:rPr>
              <a:t>m</a:t>
            </a:r>
            <a:r>
              <a:rPr lang="en-US" sz="2400" b="1" i="1" cap="none" dirty="0" smtClean="0">
                <a:solidFill>
                  <a:srgbClr val="FFC000"/>
                </a:solidFill>
              </a:rPr>
              <a:t>arket </a:t>
            </a:r>
            <a:r>
              <a:rPr lang="en-US" sz="2400" b="1" i="1" cap="none" dirty="0" smtClean="0">
                <a:solidFill>
                  <a:srgbClr val="FFC000"/>
                </a:solidFill>
              </a:rPr>
              <a:t>that </a:t>
            </a:r>
            <a:r>
              <a:rPr lang="en-US" sz="2400" b="1" i="1" cap="none" dirty="0" smtClean="0">
                <a:solidFill>
                  <a:srgbClr val="FFC000"/>
                </a:solidFill>
              </a:rPr>
              <a:t>facilitates the purchase and sale of contracts whose values are tied to the price of commodities. It trades </a:t>
            </a:r>
            <a:r>
              <a:rPr lang="en-US" sz="2400" b="1" i="1" cap="none" dirty="0" smtClean="0">
                <a:solidFill>
                  <a:srgbClr val="FFC000"/>
                </a:solidFill>
              </a:rPr>
              <a:t>in primary economic sector rather than manufactured products. It deals in</a:t>
            </a:r>
          </a:p>
          <a:p>
            <a:r>
              <a:rPr lang="en-US" sz="2400" b="1" i="1" cap="none" dirty="0" smtClean="0">
                <a:solidFill>
                  <a:srgbClr val="FFC000"/>
                </a:solidFill>
              </a:rPr>
              <a:t>1- Soft </a:t>
            </a:r>
            <a:r>
              <a:rPr lang="en-US" sz="2400" b="1" i="1" cap="none" dirty="0">
                <a:solidFill>
                  <a:srgbClr val="FFC000"/>
                </a:solidFill>
              </a:rPr>
              <a:t>C</a:t>
            </a:r>
            <a:r>
              <a:rPr lang="en-US" sz="2400" b="1" i="1" cap="none" dirty="0" smtClean="0">
                <a:solidFill>
                  <a:srgbClr val="FFC000"/>
                </a:solidFill>
              </a:rPr>
              <a:t>ommodities:</a:t>
            </a:r>
          </a:p>
          <a:p>
            <a:r>
              <a:rPr lang="en-US" sz="2400" b="1" i="1" cap="none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►</a:t>
            </a:r>
            <a:r>
              <a:rPr lang="en-US" sz="2400" b="1" i="1" cap="none" dirty="0" smtClean="0">
                <a:solidFill>
                  <a:srgbClr val="FFC000"/>
                </a:solidFill>
              </a:rPr>
              <a:t>agricultural products such as wheat, coffee, cocoa, fruit &amp; sugar</a:t>
            </a:r>
          </a:p>
          <a:p>
            <a:r>
              <a:rPr lang="en-US" sz="2400" b="1" i="1" cap="none" dirty="0" smtClean="0">
                <a:solidFill>
                  <a:srgbClr val="FFC000"/>
                </a:solidFill>
              </a:rPr>
              <a:t>2- Hard </a:t>
            </a:r>
            <a:r>
              <a:rPr lang="en-US" sz="2400" b="1" i="1" cap="none" dirty="0">
                <a:solidFill>
                  <a:srgbClr val="FFC000"/>
                </a:solidFill>
              </a:rPr>
              <a:t>C</a:t>
            </a:r>
            <a:r>
              <a:rPr lang="en-US" sz="2400" b="1" i="1" cap="none" dirty="0" smtClean="0">
                <a:solidFill>
                  <a:srgbClr val="FFC000"/>
                </a:solidFill>
              </a:rPr>
              <a:t>ommodities: </a:t>
            </a:r>
          </a:p>
          <a:p>
            <a:r>
              <a:rPr lang="en-US" sz="2400" b="1" i="1" cap="none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►</a:t>
            </a:r>
            <a:r>
              <a:rPr lang="en-US" sz="2400" b="1" i="1" cap="none" dirty="0" smtClean="0">
                <a:solidFill>
                  <a:srgbClr val="FFC000"/>
                </a:solidFill>
              </a:rPr>
              <a:t>commodities that are mined, such as gold and oil</a:t>
            </a:r>
          </a:p>
          <a:p>
            <a:endParaRPr lang="en-US" b="1" i="1" cap="none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55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176" y="323386"/>
            <a:ext cx="11363092" cy="18288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B0F0"/>
                </a:solidFill>
              </a:rPr>
              <a:t>INTERNATIONAL COMMODITY EXCHANGES</a:t>
            </a:r>
            <a:endParaRPr lang="en-US" sz="4000" b="1" dirty="0">
              <a:solidFill>
                <a:srgbClr val="00B0F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255315" y="1706137"/>
            <a:ext cx="8825659" cy="2808249"/>
          </a:xfrm>
        </p:spPr>
        <p:txBody>
          <a:bodyPr>
            <a:normAutofit/>
          </a:bodyPr>
          <a:lstStyle/>
          <a:p>
            <a:r>
              <a:rPr lang="en-US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1-THE NEW YORK MERCANTILE EXCHANGE(NYMEX)</a:t>
            </a:r>
          </a:p>
          <a:p>
            <a:r>
              <a:rPr lang="en-US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2-LONDON METAL EXCHANGE</a:t>
            </a:r>
          </a:p>
          <a:p>
            <a:r>
              <a:rPr lang="en-US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3-THE CHICAGO BOARD OF TRADE</a:t>
            </a:r>
          </a:p>
          <a:p>
            <a:r>
              <a:rPr lang="en-US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4-TOKYO COMMODITY EXCHANGE(TOCOM)</a:t>
            </a:r>
          </a:p>
          <a:p>
            <a:r>
              <a:rPr lang="en-US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5-CHICAGO MERCANTILE EXCHANGE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63041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06062"/>
            <a:ext cx="8825659" cy="772732"/>
          </a:xfrm>
        </p:spPr>
        <p:txBody>
          <a:bodyPr/>
          <a:lstStyle/>
          <a:p>
            <a:r>
              <a:rPr lang="en-US" sz="3600" b="1" dirty="0" smtClean="0">
                <a:solidFill>
                  <a:srgbClr val="00B0F0"/>
                </a:solidFill>
              </a:rPr>
              <a:t>PARTICIPANTS IN COMMODITY MARKET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154954" y="978793"/>
            <a:ext cx="8825659" cy="5383369"/>
          </a:xfrm>
        </p:spPr>
        <p:txBody>
          <a:bodyPr>
            <a:noAutofit/>
          </a:bodyPr>
          <a:lstStyle/>
          <a:p>
            <a:r>
              <a:rPr lang="en-US" sz="1600" b="1" i="1" dirty="0" smtClean="0"/>
              <a:t>1- </a:t>
            </a:r>
            <a:r>
              <a:rPr lang="en-US" sz="1600" b="1" i="1" dirty="0" smtClean="0">
                <a:solidFill>
                  <a:srgbClr val="FFFF00"/>
                </a:solidFill>
              </a:rPr>
              <a:t>HEDGERS</a:t>
            </a:r>
          </a:p>
          <a:p>
            <a:r>
              <a:rPr lang="en-US" sz="1600" b="1" i="1" dirty="0"/>
              <a:t> </a:t>
            </a:r>
            <a:r>
              <a:rPr lang="en-US" sz="1600" b="1" i="1" dirty="0" smtClean="0"/>
              <a:t> User of market who enters into future contract to manage the risk of adverse price fluctuation in respect of his existing or future assets</a:t>
            </a:r>
          </a:p>
          <a:p>
            <a:r>
              <a:rPr lang="en-US" sz="16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●</a:t>
            </a:r>
            <a:r>
              <a:rPr lang="en-US" sz="1600" b="1" dirty="0">
                <a:solidFill>
                  <a:srgbClr val="00B050"/>
                </a:solidFill>
              </a:rPr>
              <a:t>producers – Farmers</a:t>
            </a:r>
            <a:br>
              <a:rPr lang="en-US" sz="1600" b="1" dirty="0">
                <a:solidFill>
                  <a:srgbClr val="00B050"/>
                </a:solidFill>
              </a:rPr>
            </a:br>
            <a:r>
              <a:rPr lang="en-US" sz="1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●</a:t>
            </a:r>
            <a:r>
              <a:rPr lang="en-US" sz="1600" b="1" dirty="0">
                <a:solidFill>
                  <a:srgbClr val="00B050"/>
                </a:solidFill>
              </a:rPr>
              <a:t>consumers – Refineries, Food Processing </a:t>
            </a:r>
            <a:r>
              <a:rPr lang="en-US" sz="1600" b="1" dirty="0" smtClean="0">
                <a:solidFill>
                  <a:srgbClr val="00B050"/>
                </a:solidFill>
              </a:rPr>
              <a:t>companies</a:t>
            </a:r>
            <a:endParaRPr lang="en-US" sz="1600" b="1" i="1" dirty="0" smtClean="0"/>
          </a:p>
          <a:p>
            <a:r>
              <a:rPr lang="en-US" sz="1600" b="1" i="1" dirty="0" smtClean="0"/>
              <a:t>2- </a:t>
            </a:r>
            <a:r>
              <a:rPr lang="en-US" sz="1600" b="1" i="1" dirty="0" smtClean="0">
                <a:solidFill>
                  <a:srgbClr val="FFFF00"/>
                </a:solidFill>
              </a:rPr>
              <a:t>SPECULATORS</a:t>
            </a:r>
          </a:p>
          <a:p>
            <a:r>
              <a:rPr lang="en-US" sz="1600" b="1" i="1" dirty="0"/>
              <a:t> </a:t>
            </a:r>
            <a:r>
              <a:rPr lang="en-US" sz="1600" b="1" i="1" dirty="0" smtClean="0"/>
              <a:t> Trader who trades or takes position without having exposure in the physical market, with the sole intention of earning profit</a:t>
            </a:r>
          </a:p>
          <a:p>
            <a:r>
              <a:rPr lang="en-US" sz="16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●</a:t>
            </a:r>
            <a:r>
              <a:rPr lang="en-US" sz="1600" b="1" dirty="0">
                <a:solidFill>
                  <a:srgbClr val="00B050"/>
                </a:solidFill>
              </a:rPr>
              <a:t>Institutional proprietary traders</a:t>
            </a:r>
            <a:br>
              <a:rPr lang="en-US" sz="1600" b="1" dirty="0">
                <a:solidFill>
                  <a:srgbClr val="00B050"/>
                </a:solidFill>
              </a:rPr>
            </a:br>
            <a:r>
              <a:rPr lang="en-US" sz="1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●</a:t>
            </a:r>
            <a:r>
              <a:rPr lang="en-US" sz="1600" b="1" dirty="0">
                <a:solidFill>
                  <a:srgbClr val="00B050"/>
                </a:solidFill>
              </a:rPr>
              <a:t>brokerage houses</a:t>
            </a:r>
            <a:br>
              <a:rPr lang="en-US" sz="1600" b="1" dirty="0">
                <a:solidFill>
                  <a:srgbClr val="00B050"/>
                </a:solidFill>
              </a:rPr>
            </a:br>
            <a:r>
              <a:rPr lang="en-US" sz="1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●</a:t>
            </a:r>
            <a:r>
              <a:rPr lang="en-US" sz="1600" b="1" dirty="0">
                <a:solidFill>
                  <a:srgbClr val="00B050"/>
                </a:solidFill>
              </a:rPr>
              <a:t>spot commodity traders</a:t>
            </a:r>
            <a:br>
              <a:rPr lang="en-US" sz="1600" b="1" dirty="0">
                <a:solidFill>
                  <a:srgbClr val="00B050"/>
                </a:solidFill>
              </a:rPr>
            </a:br>
            <a:endParaRPr lang="en-US" sz="1600" b="1" i="1" dirty="0" smtClean="0"/>
          </a:p>
          <a:p>
            <a:r>
              <a:rPr lang="en-US" sz="1600" b="1" i="1" dirty="0" smtClean="0"/>
              <a:t>3- </a:t>
            </a:r>
            <a:r>
              <a:rPr lang="en-US" sz="1600" b="1" i="1" dirty="0" smtClean="0">
                <a:solidFill>
                  <a:srgbClr val="FFFF00"/>
                </a:solidFill>
              </a:rPr>
              <a:t>ARBITRAGEURS</a:t>
            </a:r>
          </a:p>
          <a:p>
            <a:r>
              <a:rPr lang="en-US" sz="1600" b="1" i="1" dirty="0"/>
              <a:t> </a:t>
            </a:r>
            <a:r>
              <a:rPr lang="en-US" sz="1600" b="1" i="1" dirty="0" smtClean="0"/>
              <a:t> It refers to the simultaneous purchase and sale in two markets so that the selling price is higher than the buying price more than the transaction cost to earn riskless profit</a:t>
            </a:r>
          </a:p>
          <a:p>
            <a:r>
              <a:rPr lang="en-US" sz="16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●</a:t>
            </a:r>
            <a:r>
              <a:rPr lang="en-US" sz="1600" b="1" dirty="0">
                <a:solidFill>
                  <a:srgbClr val="00B050"/>
                </a:solidFill>
              </a:rPr>
              <a:t>brokerage houses</a:t>
            </a:r>
            <a:br>
              <a:rPr lang="en-US" sz="1600" b="1" dirty="0">
                <a:solidFill>
                  <a:srgbClr val="00B050"/>
                </a:solidFill>
              </a:rPr>
            </a:br>
            <a:r>
              <a:rPr lang="en-US" sz="1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●</a:t>
            </a:r>
            <a:r>
              <a:rPr lang="en-US" sz="1600" b="1" dirty="0">
                <a:solidFill>
                  <a:srgbClr val="00B050"/>
                </a:solidFill>
              </a:rPr>
              <a:t>investors</a:t>
            </a:r>
            <a:br>
              <a:rPr lang="en-US" sz="1600" b="1" dirty="0">
                <a:solidFill>
                  <a:srgbClr val="00B050"/>
                </a:solidFill>
              </a:rPr>
            </a:br>
            <a:endParaRPr lang="en-US" sz="1600" b="1" i="1" dirty="0"/>
          </a:p>
        </p:txBody>
      </p:sp>
    </p:spTree>
    <p:extLst>
      <p:ext uri="{BB962C8B-B14F-4D97-AF65-F5344CB8AC3E}">
        <p14:creationId xmlns:p14="http://schemas.microsoft.com/office/powerpoint/2010/main" val="71496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1" y="452718"/>
            <a:ext cx="11508059" cy="1400530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SEGMENTS OF INDIAN COMMODITY MARKET</a:t>
            </a:r>
            <a:endParaRPr lang="en-US" sz="4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717288"/>
            <a:ext cx="2946866" cy="479502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SPOT MARKETS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/>
        <p:txBody>
          <a:bodyPr>
            <a:normAutofit/>
          </a:bodyPr>
          <a:lstStyle/>
          <a:p>
            <a:r>
              <a:rPr lang="en-US" sz="1800" b="1" i="1" dirty="0" smtClean="0"/>
              <a:t>A buyer and seller trade physical commodities directly in spot market.</a:t>
            </a:r>
          </a:p>
          <a:p>
            <a:r>
              <a:rPr lang="en-US" sz="1800" b="1" i="1" dirty="0" smtClean="0"/>
              <a:t>Delivery of goods is immediate and through cash/bank</a:t>
            </a:r>
          </a:p>
          <a:p>
            <a:r>
              <a:rPr lang="en-US" sz="1800" b="1" i="1" dirty="0" smtClean="0"/>
              <a:t>Local </a:t>
            </a:r>
            <a:r>
              <a:rPr lang="en-US" sz="1800" b="1" i="1" dirty="0" err="1" smtClean="0"/>
              <a:t>mandi</a:t>
            </a:r>
            <a:r>
              <a:rPr lang="en-US" sz="1800" b="1" i="1" dirty="0" smtClean="0"/>
              <a:t>, retail market, wholesale market &amp; similar set ups belong to spot market</a:t>
            </a:r>
            <a:endParaRPr lang="en-US" sz="1800" b="1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853248"/>
            <a:ext cx="2936241" cy="704214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DERIVATIVES MARKET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/>
        <p:txBody>
          <a:bodyPr>
            <a:normAutofit/>
          </a:bodyPr>
          <a:lstStyle/>
          <a:p>
            <a:r>
              <a:rPr lang="en-US" sz="1800" b="1" i="1" dirty="0" smtClean="0"/>
              <a:t>This segment of commodities </a:t>
            </a:r>
            <a:r>
              <a:rPr lang="en-US" sz="1800" b="1" i="1" dirty="0" err="1" smtClean="0"/>
              <a:t>utilises</a:t>
            </a:r>
            <a:r>
              <a:rPr lang="en-US" sz="1800" b="1" i="1" dirty="0" smtClean="0"/>
              <a:t> financial instruments such as futures, options and swaps for trading commodities through commodity exchanges</a:t>
            </a:r>
            <a:endParaRPr lang="en-US" sz="1800" b="1" i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124700" y="1853248"/>
            <a:ext cx="2932113" cy="421601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FUTURES MARKET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r>
              <a:rPr lang="en-US" sz="1800" b="1" i="1" dirty="0" smtClean="0"/>
              <a:t>It is contract that records a predetermined purchase or sale of a specific quantity of goods at a future date at specific price</a:t>
            </a:r>
            <a:endParaRPr lang="en-US" sz="1800" b="1" i="1" dirty="0"/>
          </a:p>
        </p:txBody>
      </p:sp>
    </p:spTree>
    <p:extLst>
      <p:ext uri="{BB962C8B-B14F-4D97-AF65-F5344CB8AC3E}">
        <p14:creationId xmlns:p14="http://schemas.microsoft.com/office/powerpoint/2010/main" val="1447062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10" y="122663"/>
            <a:ext cx="11977352" cy="6423103"/>
          </a:xfrm>
        </p:spPr>
        <p:txBody>
          <a:bodyPr/>
          <a:lstStyle/>
          <a:p>
            <a:pPr algn="ctr"/>
            <a:r>
              <a:rPr lang="en-US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92D050"/>
                </a:solidFill>
              </a:rPr>
              <a:t>STRUCTURE OF INDIAN COMMODITY MARKET</a:t>
            </a:r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92D050"/>
                </a:solidFill>
              </a:rPr>
              <a:t/>
            </a:r>
            <a:b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92D050"/>
                </a:solidFill>
              </a:rPr>
            </a:br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92D050"/>
                </a:solidFill>
              </a:rPr>
              <a:t/>
            </a:r>
            <a:b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92D050"/>
                </a:solidFill>
              </a:rPr>
            </a:br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Ministry of Finance(GOI)</a:t>
            </a:r>
            <a:b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	Forward Market Commission</a:t>
            </a:r>
            <a:b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Commodity Exchanges</a:t>
            </a:r>
            <a:b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  </a:t>
            </a:r>
            <a:b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15910" y="1315845"/>
            <a:ext cx="11771290" cy="5430644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            </a:t>
            </a:r>
          </a:p>
          <a:p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                </a:t>
            </a:r>
          </a:p>
          <a:p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</a:t>
            </a:r>
          </a:p>
          <a:p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                 </a:t>
            </a:r>
          </a:p>
          <a:p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              </a:t>
            </a:r>
          </a:p>
          <a:p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                         </a:t>
            </a:r>
          </a:p>
          <a:p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                                    </a:t>
            </a:r>
            <a:r>
              <a:rPr lang="en-US" sz="23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National Exchanges                                                                                  Regional Exchanges</a:t>
            </a:r>
          </a:p>
          <a:p>
            <a:endParaRPr lang="en-US" sz="23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endParaRPr lang="en-US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endParaRPr lang="en-US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  </a:t>
            </a:r>
          </a:p>
          <a:p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  </a:t>
            </a:r>
          </a:p>
          <a:p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endParaRPr lang="en-US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     </a:t>
            </a:r>
            <a:r>
              <a:rPr lang="en-US" sz="23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MCX         NCDEX           NMCE     ICEX                                                                        Other Regional Exchanges</a:t>
            </a:r>
          </a:p>
          <a:p>
            <a:r>
              <a:rPr lang="en-US" sz="23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endParaRPr lang="en-US" sz="23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2582214" y="3357852"/>
            <a:ext cx="515155" cy="2962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5602310" y="1912742"/>
            <a:ext cx="399245" cy="3090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5602310" y="2663879"/>
            <a:ext cx="399245" cy="309093"/>
          </a:xfrm>
          <a:prstGeom prst="downArrow">
            <a:avLst>
              <a:gd name="adj1" fmla="val 50000"/>
              <a:gd name="adj2" fmla="val 572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543577" y="4143074"/>
            <a:ext cx="58985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own Arrow 9"/>
          <p:cNvSpPr/>
          <p:nvPr/>
        </p:nvSpPr>
        <p:spPr>
          <a:xfrm>
            <a:off x="8255985" y="4148648"/>
            <a:ext cx="373487" cy="3026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2146532" y="4214301"/>
            <a:ext cx="450760" cy="3348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862884" y="4591403"/>
            <a:ext cx="26015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own Arrow 18"/>
          <p:cNvSpPr/>
          <p:nvPr/>
        </p:nvSpPr>
        <p:spPr>
          <a:xfrm>
            <a:off x="8255358" y="4451302"/>
            <a:ext cx="373487" cy="15841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605306" y="4618727"/>
            <a:ext cx="257578" cy="12492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1531840" y="4618727"/>
            <a:ext cx="231819" cy="12492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2600746" y="4618727"/>
            <a:ext cx="257578" cy="12492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3344267" y="4591403"/>
            <a:ext cx="315532" cy="12492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8173844" y="3357852"/>
            <a:ext cx="268257" cy="2962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4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025" y="446048"/>
            <a:ext cx="11586116" cy="992459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PROCESS OF COMMODITY MARKET TRANSACTION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223025" y="1248937"/>
            <a:ext cx="11162369" cy="5464096"/>
          </a:xfrm>
        </p:spPr>
        <p:txBody>
          <a:bodyPr/>
          <a:lstStyle/>
          <a:p>
            <a:r>
              <a:rPr lang="en-US" sz="2000" b="1" dirty="0">
                <a:solidFill>
                  <a:srgbClr val="FFC000"/>
                </a:solidFill>
              </a:rPr>
              <a:t>1</a:t>
            </a:r>
            <a:r>
              <a:rPr lang="en-US" sz="2000" b="1" dirty="0" smtClean="0">
                <a:solidFill>
                  <a:srgbClr val="FFC000"/>
                </a:solidFill>
              </a:rPr>
              <a:t>- The buyer or seller of a futures contracts(s) calls a commodities broker and places an order.</a:t>
            </a:r>
          </a:p>
          <a:p>
            <a:r>
              <a:rPr lang="en-US" sz="2000" b="1" dirty="0" smtClean="0">
                <a:solidFill>
                  <a:srgbClr val="FFC000"/>
                </a:solidFill>
              </a:rPr>
              <a:t>2- The commodities broker relays the order to a desk clerk on the floor of a commodities exchange.</a:t>
            </a:r>
          </a:p>
          <a:p>
            <a:r>
              <a:rPr lang="en-US" sz="2000" b="1" dirty="0" smtClean="0">
                <a:solidFill>
                  <a:srgbClr val="FFC000"/>
                </a:solidFill>
              </a:rPr>
              <a:t>3- The desk clerk relays the order to a floor broker standing in the pit where the particular commodity trades.</a:t>
            </a:r>
          </a:p>
          <a:p>
            <a:r>
              <a:rPr lang="en-US" sz="2000" b="1" dirty="0" smtClean="0">
                <a:solidFill>
                  <a:srgbClr val="FFC000"/>
                </a:solidFill>
              </a:rPr>
              <a:t>4- </a:t>
            </a:r>
            <a:r>
              <a:rPr lang="en-US" sz="2000" b="1" dirty="0">
                <a:solidFill>
                  <a:srgbClr val="FFC000"/>
                </a:solidFill>
              </a:rPr>
              <a:t>T</a:t>
            </a:r>
            <a:r>
              <a:rPr lang="en-US" sz="2000" b="1" dirty="0" smtClean="0">
                <a:solidFill>
                  <a:srgbClr val="FFC000"/>
                </a:solidFill>
              </a:rPr>
              <a:t>he </a:t>
            </a:r>
            <a:r>
              <a:rPr lang="en-US" sz="2000" b="1" dirty="0">
                <a:solidFill>
                  <a:srgbClr val="FFC000"/>
                </a:solidFill>
              </a:rPr>
              <a:t>floor broker executes the trade on behalf of the customer with another floor broker or with a market player(a trader that provides liquidity for brokers</a:t>
            </a:r>
            <a:r>
              <a:rPr lang="en-US" sz="2000" b="1" dirty="0" smtClean="0">
                <a:solidFill>
                  <a:srgbClr val="FFC000"/>
                </a:solidFill>
              </a:rPr>
              <a:t>).</a:t>
            </a:r>
            <a:endParaRPr lang="en-US" sz="2000" b="1" dirty="0">
              <a:solidFill>
                <a:srgbClr val="FFC000"/>
              </a:solidFill>
            </a:endParaRPr>
          </a:p>
          <a:p>
            <a:r>
              <a:rPr lang="en-US" sz="2000" b="1" dirty="0">
                <a:solidFill>
                  <a:srgbClr val="FFC000"/>
                </a:solidFill>
              </a:rPr>
              <a:t>5- </a:t>
            </a:r>
            <a:r>
              <a:rPr lang="en-US" sz="2000" b="1" dirty="0" smtClean="0">
                <a:solidFill>
                  <a:srgbClr val="FFC000"/>
                </a:solidFill>
              </a:rPr>
              <a:t>The </a:t>
            </a:r>
            <a:r>
              <a:rPr lang="en-US" sz="2000" b="1" dirty="0">
                <a:solidFill>
                  <a:srgbClr val="FFC000"/>
                </a:solidFill>
              </a:rPr>
              <a:t>floor broker informs the desk clerk when the trade is executed.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6- </a:t>
            </a:r>
            <a:r>
              <a:rPr lang="en-US" sz="2000" b="1" dirty="0" smtClean="0">
                <a:solidFill>
                  <a:srgbClr val="FFC000"/>
                </a:solidFill>
              </a:rPr>
              <a:t>The </a:t>
            </a:r>
            <a:r>
              <a:rPr lang="en-US" sz="2000" b="1" dirty="0">
                <a:solidFill>
                  <a:srgbClr val="FFC000"/>
                </a:solidFill>
              </a:rPr>
              <a:t>desk clerk informs the commodities </a:t>
            </a:r>
            <a:r>
              <a:rPr lang="en-US" sz="2000" b="1" dirty="0" smtClean="0">
                <a:solidFill>
                  <a:srgbClr val="FFC000"/>
                </a:solidFill>
              </a:rPr>
              <a:t>broker.</a:t>
            </a:r>
            <a:endParaRPr lang="en-US" sz="2000" b="1" dirty="0">
              <a:solidFill>
                <a:srgbClr val="FFC000"/>
              </a:solidFill>
            </a:endParaRPr>
          </a:p>
          <a:p>
            <a:r>
              <a:rPr lang="en-US" sz="2000" b="1" dirty="0">
                <a:solidFill>
                  <a:srgbClr val="FFC000"/>
                </a:solidFill>
              </a:rPr>
              <a:t>7- </a:t>
            </a:r>
            <a:r>
              <a:rPr lang="en-US" sz="2000" b="1" dirty="0" smtClean="0">
                <a:solidFill>
                  <a:srgbClr val="FFC000"/>
                </a:solidFill>
              </a:rPr>
              <a:t>The </a:t>
            </a:r>
            <a:r>
              <a:rPr lang="en-US" sz="2000" b="1" dirty="0">
                <a:solidFill>
                  <a:srgbClr val="FFC000"/>
                </a:solidFill>
              </a:rPr>
              <a:t>commodities broker informs the </a:t>
            </a:r>
            <a:r>
              <a:rPr lang="en-US" sz="2000" b="1" dirty="0" smtClean="0">
                <a:solidFill>
                  <a:srgbClr val="FFC000"/>
                </a:solidFill>
              </a:rPr>
              <a:t>customer.</a:t>
            </a:r>
            <a:endParaRPr lang="en-US" sz="2000" b="1" dirty="0">
              <a:solidFill>
                <a:srgbClr val="FFC000"/>
              </a:solidFill>
            </a:endParaRPr>
          </a:p>
          <a:p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280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909034"/>
          </a:xfrm>
        </p:spPr>
        <p:txBody>
          <a:bodyPr/>
          <a:lstStyle/>
          <a:p>
            <a:pPr algn="ctr"/>
            <a:r>
              <a:rPr lang="en-US" b="1" dirty="0" smtClean="0"/>
              <a:t>COMMODITY FUTURES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154954" y="2356834"/>
            <a:ext cx="8825659" cy="3662966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Century Gothic" panose="020B0502020202020204" pitchFamily="34" charset="0"/>
              </a:rPr>
              <a:t>●</a:t>
            </a:r>
            <a:r>
              <a:rPr lang="en-US" sz="2400" b="1" i="1" dirty="0" smtClean="0"/>
              <a:t>A financial contract</a:t>
            </a:r>
          </a:p>
          <a:p>
            <a:r>
              <a:rPr lang="en-US" sz="2400" b="1" i="1" dirty="0" smtClean="0">
                <a:latin typeface="Century Gothic" panose="020B0502020202020204" pitchFamily="34" charset="0"/>
              </a:rPr>
              <a:t>●</a:t>
            </a:r>
            <a:r>
              <a:rPr lang="en-US" sz="2400" b="1" i="1" dirty="0" smtClean="0"/>
              <a:t>The underlying commodity is bought or sold at a future date</a:t>
            </a:r>
          </a:p>
          <a:p>
            <a:r>
              <a:rPr lang="en-US" sz="2400" b="1" i="1" dirty="0" smtClean="0">
                <a:latin typeface="Century Gothic" panose="020B0502020202020204" pitchFamily="34" charset="0"/>
              </a:rPr>
              <a:t>●</a:t>
            </a:r>
            <a:r>
              <a:rPr lang="en-US" sz="2400" b="1" i="1" dirty="0" smtClean="0"/>
              <a:t>A tool used by investors, hedgers, arbitrageurs, day traders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147147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b="1" i="1" dirty="0" smtClean="0">
                <a:ln/>
                <a:solidFill>
                  <a:schemeClr val="accent3"/>
                </a:solidFill>
              </a:rPr>
              <a:t>COMMODITIES TRADED ON THE EXCHANGE</a:t>
            </a:r>
            <a:endParaRPr lang="en-US" b="1" i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1993" y="1981200"/>
            <a:ext cx="2946866" cy="576262"/>
          </a:xfrm>
        </p:spPr>
        <p:txBody>
          <a:bodyPr/>
          <a:lstStyle/>
          <a:p>
            <a:endParaRPr lang="en-US" dirty="0"/>
          </a:p>
          <a:p>
            <a:r>
              <a:rPr lang="en-US" b="1" dirty="0">
                <a:ln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AGRI </a:t>
            </a:r>
            <a:r>
              <a:rPr lang="en-US" b="1" dirty="0" smtClean="0">
                <a:ln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PRODUCTS:</a:t>
            </a:r>
            <a:endParaRPr lang="en-US" b="1" dirty="0">
              <a:ln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/>
        <p:txBody>
          <a:bodyPr>
            <a:noAutofit/>
          </a:bodyPr>
          <a:lstStyle/>
          <a:p>
            <a:pPr marL="285750" indent="-285750">
              <a:buFontTx/>
              <a:buChar char="-"/>
            </a:pPr>
            <a:r>
              <a:rPr lang="en-US" sz="2000" b="1" dirty="0" smtClean="0">
                <a:solidFill>
                  <a:srgbClr val="00B0F0"/>
                </a:solidFill>
              </a:rPr>
              <a:t>Jeera </a:t>
            </a:r>
          </a:p>
          <a:p>
            <a:pPr marL="285750" indent="-285750">
              <a:buFontTx/>
              <a:buChar char="-"/>
            </a:pPr>
            <a:r>
              <a:rPr lang="en-US" sz="2000" b="1" dirty="0" smtClean="0">
                <a:solidFill>
                  <a:srgbClr val="00B0F0"/>
                </a:solidFill>
              </a:rPr>
              <a:t>Pepper</a:t>
            </a:r>
          </a:p>
          <a:p>
            <a:pPr marL="285750" indent="-285750">
              <a:buFontTx/>
              <a:buChar char="-"/>
            </a:pPr>
            <a:r>
              <a:rPr lang="en-US" sz="2000" b="1" dirty="0" err="1" smtClean="0">
                <a:solidFill>
                  <a:srgbClr val="00B0F0"/>
                </a:solidFill>
              </a:rPr>
              <a:t>Chilli</a:t>
            </a:r>
            <a:endParaRPr lang="en-US" sz="2000" b="1" dirty="0" smtClean="0">
              <a:solidFill>
                <a:srgbClr val="00B0F0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2000" b="1" dirty="0" smtClean="0">
                <a:solidFill>
                  <a:srgbClr val="00B0F0"/>
                </a:solidFill>
              </a:rPr>
              <a:t>Turmeric</a:t>
            </a:r>
          </a:p>
          <a:p>
            <a:pPr marL="285750" indent="-285750">
              <a:buFontTx/>
              <a:buChar char="-"/>
            </a:pPr>
            <a:r>
              <a:rPr lang="en-US" sz="2000" b="1" dirty="0" smtClean="0">
                <a:solidFill>
                  <a:srgbClr val="00B0F0"/>
                </a:solidFill>
              </a:rPr>
              <a:t>Guar Seed</a:t>
            </a:r>
          </a:p>
          <a:p>
            <a:pPr marL="285750" indent="-285750">
              <a:buFontTx/>
              <a:buChar char="-"/>
            </a:pPr>
            <a:r>
              <a:rPr lang="en-US" sz="2000" b="1" dirty="0" smtClean="0">
                <a:solidFill>
                  <a:srgbClr val="00B0F0"/>
                </a:solidFill>
              </a:rPr>
              <a:t>Guar Gum</a:t>
            </a:r>
          </a:p>
          <a:p>
            <a:pPr marL="285750" indent="-285750">
              <a:buFontTx/>
              <a:buChar char="-"/>
            </a:pPr>
            <a:r>
              <a:rPr lang="en-US" sz="2000" b="1" dirty="0" smtClean="0">
                <a:solidFill>
                  <a:srgbClr val="00B0F0"/>
                </a:solidFill>
              </a:rPr>
              <a:t>Soya Bean</a:t>
            </a:r>
          </a:p>
          <a:p>
            <a:pPr marL="285750" indent="-285750">
              <a:buFontTx/>
              <a:buChar char="-"/>
            </a:pPr>
            <a:r>
              <a:rPr lang="en-US" sz="2000" b="1" dirty="0" smtClean="0">
                <a:solidFill>
                  <a:srgbClr val="00B0F0"/>
                </a:solidFill>
              </a:rPr>
              <a:t> sugar</a:t>
            </a:r>
          </a:p>
          <a:p>
            <a:pPr marL="285750" indent="-285750">
              <a:buFontTx/>
              <a:buChar char="-"/>
            </a:pPr>
            <a:r>
              <a:rPr lang="en-US" sz="2000" b="1" dirty="0" smtClean="0">
                <a:solidFill>
                  <a:srgbClr val="00B0F0"/>
                </a:solidFill>
              </a:rPr>
              <a:t>Maize  </a:t>
            </a:r>
          </a:p>
          <a:p>
            <a:pPr marL="285750" indent="-285750">
              <a:buFontTx/>
              <a:buChar char="-"/>
            </a:pPr>
            <a:endParaRPr lang="en-US" sz="2000" b="1" dirty="0" smtClean="0">
              <a:solidFill>
                <a:srgbClr val="00B0F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/>
          <a:lstStyle/>
          <a:p>
            <a:r>
              <a:rPr lang="en-US" b="1" dirty="0" smtClean="0">
                <a:ln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Precious Metals:</a:t>
            </a:r>
            <a:endParaRPr lang="en-US" b="1" dirty="0">
              <a:ln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/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en-US" sz="1800" b="1" dirty="0" smtClean="0"/>
              <a:t>Gold </a:t>
            </a:r>
          </a:p>
          <a:p>
            <a:pPr marL="285750" indent="-285750">
              <a:buFontTx/>
              <a:buChar char="-"/>
            </a:pPr>
            <a:r>
              <a:rPr lang="en-US" sz="1800" b="1" dirty="0" smtClean="0"/>
              <a:t>Silver </a:t>
            </a:r>
          </a:p>
          <a:p>
            <a:pPr marL="285750" indent="-285750">
              <a:buFontTx/>
              <a:buChar char="-"/>
            </a:pPr>
            <a:r>
              <a:rPr lang="en-US" sz="1800" b="1" dirty="0" smtClean="0"/>
              <a:t>Platinum </a:t>
            </a:r>
            <a:endParaRPr lang="en-US" sz="1800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 smtClean="0">
                <a:ln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Base Metals</a:t>
            </a:r>
            <a:r>
              <a:rPr lang="en-US" dirty="0" smtClean="0">
                <a:solidFill>
                  <a:srgbClr val="FFFF00"/>
                </a:solidFill>
              </a:rPr>
              <a:t>: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en-US" sz="1800" b="1" dirty="0" smtClean="0">
                <a:solidFill>
                  <a:srgbClr val="FF0000"/>
                </a:solidFill>
              </a:rPr>
              <a:t>Copper </a:t>
            </a:r>
          </a:p>
          <a:p>
            <a:pPr marL="285750" indent="-285750">
              <a:buFontTx/>
              <a:buChar char="-"/>
            </a:pPr>
            <a:r>
              <a:rPr lang="en-US" sz="1800" b="1" dirty="0" smtClean="0">
                <a:solidFill>
                  <a:srgbClr val="FF0000"/>
                </a:solidFill>
              </a:rPr>
              <a:t>Nickel </a:t>
            </a:r>
          </a:p>
          <a:p>
            <a:pPr marL="285750" indent="-285750">
              <a:buFontTx/>
              <a:buChar char="-"/>
            </a:pPr>
            <a:r>
              <a:rPr lang="en-US" sz="1800" b="1" dirty="0" smtClean="0">
                <a:solidFill>
                  <a:srgbClr val="FF0000"/>
                </a:solidFill>
              </a:rPr>
              <a:t>Lead</a:t>
            </a:r>
          </a:p>
          <a:p>
            <a:pPr marL="285750" indent="-285750">
              <a:buFontTx/>
              <a:buChar char="-"/>
            </a:pPr>
            <a:r>
              <a:rPr lang="en-US" sz="1800" b="1" dirty="0" smtClean="0">
                <a:solidFill>
                  <a:srgbClr val="FF0000"/>
                </a:solidFill>
              </a:rPr>
              <a:t>Zinc</a:t>
            </a:r>
          </a:p>
          <a:p>
            <a:pPr marL="285750" indent="-285750">
              <a:buFontTx/>
              <a:buChar char="-"/>
            </a:pPr>
            <a:r>
              <a:rPr lang="en-US" sz="1800" b="1" dirty="0" smtClean="0">
                <a:solidFill>
                  <a:srgbClr val="FF0000"/>
                </a:solidFill>
              </a:rPr>
              <a:t>Aluminum</a:t>
            </a:r>
          </a:p>
          <a:p>
            <a:pPr marL="285750" indent="-285750">
              <a:buFontTx/>
              <a:buChar char="-"/>
            </a:pPr>
            <a:r>
              <a:rPr lang="en-US" sz="1800" b="1" dirty="0" smtClean="0">
                <a:solidFill>
                  <a:srgbClr val="FF0000"/>
                </a:solidFill>
              </a:rPr>
              <a:t>Tin </a:t>
            </a:r>
          </a:p>
          <a:p>
            <a:pPr marL="285750" indent="-285750">
              <a:buFontTx/>
              <a:buChar char="-"/>
            </a:pPr>
            <a:r>
              <a:rPr lang="en-US" sz="1800" b="1" dirty="0" smtClean="0">
                <a:solidFill>
                  <a:srgbClr val="FF0000"/>
                </a:solidFill>
              </a:rPr>
              <a:t>Energy:</a:t>
            </a:r>
          </a:p>
          <a:p>
            <a:pPr marL="285750" indent="-285750">
              <a:buFontTx/>
              <a:buChar char="-"/>
            </a:pPr>
            <a:r>
              <a:rPr lang="en-US" sz="1800" b="1" dirty="0" smtClean="0">
                <a:solidFill>
                  <a:srgbClr val="FF0000"/>
                </a:solidFill>
              </a:rPr>
              <a:t>Crude Oil</a:t>
            </a:r>
          </a:p>
          <a:p>
            <a:pPr marL="285750" indent="-285750">
              <a:buFontTx/>
              <a:buChar char="-"/>
            </a:pPr>
            <a:r>
              <a:rPr lang="en-US" sz="1800" b="1" dirty="0" smtClean="0">
                <a:solidFill>
                  <a:srgbClr val="FF0000"/>
                </a:solidFill>
              </a:rPr>
              <a:t>Natural Gas</a:t>
            </a:r>
            <a:endParaRPr lang="en-US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9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452718"/>
            <a:ext cx="11900078" cy="517535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OTHER INFORMATION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>
                <a:latin typeface="Century Gothic" panose="020B0502020202020204" pitchFamily="34" charset="0"/>
              </a:rPr>
              <a:t>►</a:t>
            </a:r>
            <a:r>
              <a:rPr lang="en-US" sz="3200" b="1" i="1" dirty="0"/>
              <a:t>E</a:t>
            </a:r>
            <a:r>
              <a:rPr lang="en-US" sz="3200" b="1" i="1" dirty="0" smtClean="0"/>
              <a:t>xchange Timings:- </a:t>
            </a:r>
            <a:br>
              <a:rPr lang="en-US" sz="3200" b="1" i="1" dirty="0" smtClean="0"/>
            </a:br>
            <a:r>
              <a:rPr lang="en-US" sz="3200" b="1" i="1" dirty="0" err="1" smtClean="0"/>
              <a:t>Agri</a:t>
            </a:r>
            <a:r>
              <a:rPr lang="en-US" sz="3200" b="1" i="1" dirty="0" smtClean="0"/>
              <a:t> Products:10:00 AM to 5:00 PM</a:t>
            </a:r>
            <a:br>
              <a:rPr lang="en-US" sz="3200" b="1" i="1" dirty="0" smtClean="0"/>
            </a:br>
            <a:r>
              <a:rPr lang="en-US" sz="3200" b="1" i="1" dirty="0" smtClean="0"/>
              <a:t>Other Commodities: 10:00 AM to 11:30 PM</a:t>
            </a:r>
            <a:br>
              <a:rPr lang="en-US" sz="3200" b="1" i="1" dirty="0" smtClean="0"/>
            </a:br>
            <a:r>
              <a:rPr lang="en-US" sz="3200" b="1" i="1" dirty="0" smtClean="0"/>
              <a:t/>
            </a:r>
            <a:br>
              <a:rPr lang="en-US" sz="3200" b="1" i="1" dirty="0" smtClean="0"/>
            </a:br>
            <a:r>
              <a:rPr lang="en-US" sz="3200" b="1" i="1" dirty="0">
                <a:latin typeface="Century Gothic" panose="020B0502020202020204" pitchFamily="34" charset="0"/>
              </a:rPr>
              <a:t>► </a:t>
            </a:r>
            <a:r>
              <a:rPr lang="en-US" sz="3200" b="1" i="1" dirty="0" smtClean="0"/>
              <a:t>Instrument Traded: Future Contracts</a:t>
            </a:r>
            <a:br>
              <a:rPr lang="en-US" sz="3200" b="1" i="1" dirty="0" smtClean="0"/>
            </a:br>
            <a:r>
              <a:rPr lang="en-US" sz="3200" b="1" i="1" dirty="0" smtClean="0"/>
              <a:t/>
            </a:r>
            <a:br>
              <a:rPr lang="en-US" sz="3200" b="1" i="1" dirty="0" smtClean="0"/>
            </a:br>
            <a:r>
              <a:rPr lang="en-US" sz="3200" b="1" i="1" dirty="0" smtClean="0">
                <a:latin typeface="Century Gothic" panose="020B0502020202020204" pitchFamily="34" charset="0"/>
              </a:rPr>
              <a:t>►</a:t>
            </a:r>
            <a:r>
              <a:rPr lang="en-US" sz="3200" b="1" i="1" dirty="0" smtClean="0"/>
              <a:t>Expiry of Contracts: Different for different commodities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6857998"/>
            <a:ext cx="2940050" cy="39280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idx="15"/>
          </p:nvPr>
        </p:nvSpPr>
        <p:spPr>
          <a:xfrm>
            <a:off x="652463" y="6857997"/>
            <a:ext cx="2940050" cy="302655"/>
          </a:xfrm>
        </p:spPr>
      </p:sp>
      <p:sp>
        <p:nvSpPr>
          <p:cNvPr id="5" name="Text Placeholder 4"/>
          <p:cNvSpPr>
            <a:spLocks noGrp="1"/>
          </p:cNvSpPr>
          <p:nvPr>
            <p:ph type="body" sz="half" idx="18"/>
          </p:nvPr>
        </p:nvSpPr>
        <p:spPr>
          <a:xfrm>
            <a:off x="652463" y="7070500"/>
            <a:ext cx="2940050" cy="94015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3889375" y="6857999"/>
            <a:ext cx="2930525" cy="30265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idx="21"/>
          </p:nvPr>
        </p:nvSpPr>
        <p:spPr>
          <a:xfrm>
            <a:off x="3889374" y="6857995"/>
            <a:ext cx="2930525" cy="302656"/>
          </a:xfrm>
        </p:spPr>
      </p:sp>
      <p:sp>
        <p:nvSpPr>
          <p:cNvPr id="8" name="Text Placeholder 7"/>
          <p:cNvSpPr>
            <a:spLocks noGrp="1"/>
          </p:cNvSpPr>
          <p:nvPr>
            <p:ph type="body" sz="half" idx="19"/>
          </p:nvPr>
        </p:nvSpPr>
        <p:spPr>
          <a:xfrm>
            <a:off x="3888022" y="7070499"/>
            <a:ext cx="2934406" cy="114622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 flipV="1">
            <a:off x="7124700" y="6857999"/>
            <a:ext cx="2932113" cy="2125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22"/>
          </p:nvPr>
        </p:nvSpPr>
        <p:spPr>
          <a:xfrm>
            <a:off x="7124699" y="6857993"/>
            <a:ext cx="2932113" cy="302657"/>
          </a:xfrm>
        </p:spPr>
      </p:sp>
      <p:sp>
        <p:nvSpPr>
          <p:cNvPr id="11" name="Text Placeholder 10"/>
          <p:cNvSpPr>
            <a:spLocks noGrp="1"/>
          </p:cNvSpPr>
          <p:nvPr>
            <p:ph type="body" sz="half" idx="20"/>
          </p:nvPr>
        </p:nvSpPr>
        <p:spPr>
          <a:xfrm flipV="1">
            <a:off x="7124575" y="6857999"/>
            <a:ext cx="2935997" cy="92083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07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327" y="0"/>
            <a:ext cx="11262731" cy="613317"/>
          </a:xfrm>
        </p:spPr>
        <p:txBody>
          <a:bodyPr/>
          <a:lstStyle/>
          <a:p>
            <a:pPr algn="ctr"/>
            <a:r>
              <a:rPr lang="en-US" sz="4000" b="1" dirty="0" smtClean="0"/>
              <a:t>MAJOR COMMODITY EXCHANGES IN INDIA</a:t>
            </a:r>
            <a:endParaRPr lang="en-US" sz="4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89210" y="613317"/>
            <a:ext cx="11965258" cy="6166624"/>
          </a:xfrm>
        </p:spPr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r>
              <a:rPr lang="en-US" sz="2200" b="1" dirty="0" smtClean="0">
                <a:solidFill>
                  <a:srgbClr val="FFFF00"/>
                </a:solidFill>
              </a:rPr>
              <a:t>MULTI COMMODITY EXCHANGE OF INDIA (MCX):</a:t>
            </a:r>
          </a:p>
          <a:p>
            <a:r>
              <a:rPr lang="en-US" sz="2200" b="1" i="1" dirty="0" smtClean="0"/>
              <a:t>ESTABLISHED IN 2003</a:t>
            </a:r>
          </a:p>
          <a:p>
            <a:r>
              <a:rPr lang="en-US" sz="2200" b="1" i="1" dirty="0" smtClean="0"/>
              <a:t>FACILITATES TRADING ACROSS VARIOUS SEGMENTS</a:t>
            </a:r>
          </a:p>
          <a:p>
            <a:r>
              <a:rPr lang="en-US" sz="2200" b="1" i="1" dirty="0" smtClean="0"/>
              <a:t>FIRST LISTED EXCHANGE OF INDIA</a:t>
            </a:r>
          </a:p>
          <a:p>
            <a:r>
              <a:rPr lang="en-US" sz="2200" b="1" i="1" dirty="0" smtClean="0"/>
              <a:t>MAJOR COMMODITY EXCHANGE OF INDIA</a:t>
            </a:r>
          </a:p>
          <a:p>
            <a:r>
              <a:rPr lang="en-US" sz="2200" b="1" i="1" dirty="0" smtClean="0"/>
              <a:t>ENJOYS MARKET SHARE AROUND 90%</a:t>
            </a:r>
          </a:p>
          <a:p>
            <a:r>
              <a:rPr lang="en-US" sz="2200" b="1" dirty="0" smtClean="0">
                <a:solidFill>
                  <a:srgbClr val="FFFF00"/>
                </a:solidFill>
              </a:rPr>
              <a:t>NATIONAL COMMODITY AND DERIVATIVES EXCHANGE LTD. (MCDEX):</a:t>
            </a:r>
          </a:p>
          <a:p>
            <a:r>
              <a:rPr lang="en-US" sz="2200" b="1" i="1" dirty="0" smtClean="0"/>
              <a:t>FOUNDED IN 2003</a:t>
            </a:r>
          </a:p>
          <a:p>
            <a:r>
              <a:rPr lang="en-US" sz="2200" b="1" i="1" dirty="0" smtClean="0"/>
              <a:t>A PUBLIC LISTED COMPANY</a:t>
            </a:r>
          </a:p>
          <a:p>
            <a:r>
              <a:rPr lang="en-US" sz="2200" b="1" i="1" dirty="0" smtClean="0"/>
              <a:t>COMPRISES AROUND 25% OF MARKET SHARE</a:t>
            </a:r>
          </a:p>
          <a:p>
            <a:r>
              <a:rPr lang="en-US" sz="2200" b="1" dirty="0" smtClean="0">
                <a:solidFill>
                  <a:srgbClr val="FFFF00"/>
                </a:solidFill>
              </a:rPr>
              <a:t>NATIONAL MULTI COMMODITY EXCHANGE OF INDIA (NMCE):</a:t>
            </a:r>
          </a:p>
          <a:p>
            <a:r>
              <a:rPr lang="en-US" sz="2200" b="1" i="1" dirty="0" smtClean="0"/>
              <a:t>FOUNDED IN 2002</a:t>
            </a:r>
          </a:p>
          <a:p>
            <a:r>
              <a:rPr lang="en-US" sz="2200" b="1" i="1" dirty="0" smtClean="0"/>
              <a:t>DEALS IN COMMODITY FUTURES CONTRACTS</a:t>
            </a:r>
          </a:p>
          <a:p>
            <a:r>
              <a:rPr lang="en-US" sz="2200" b="1" i="1" dirty="0" smtClean="0"/>
              <a:t>THIRD LARGEST INDIAN COMMODITY EXCHANGE</a:t>
            </a:r>
          </a:p>
          <a:p>
            <a:r>
              <a:rPr lang="en-US" sz="2200" b="1" dirty="0" smtClean="0">
                <a:solidFill>
                  <a:srgbClr val="FFFF00"/>
                </a:solidFill>
              </a:rPr>
              <a:t>INDIAN COMMODITY EXCHANGE OF INDIA (ICEX):</a:t>
            </a:r>
          </a:p>
          <a:p>
            <a:r>
              <a:rPr lang="en-US" sz="2200" b="1" dirty="0" smtClean="0"/>
              <a:t>SEBI REGULATED ONLINE COMMODITY DERIVATIVE EXCHANGE</a:t>
            </a:r>
          </a:p>
          <a:p>
            <a:r>
              <a:rPr lang="en-US" sz="2200" b="1" dirty="0" smtClean="0"/>
              <a:t>OFFERS FUTURE CONTRACTS IN DIAMOND</a:t>
            </a:r>
          </a:p>
          <a:p>
            <a:r>
              <a:rPr lang="en-US" sz="2200" b="1" dirty="0" smtClean="0"/>
              <a:t>HELPS USERS TO BENEFIT FROM OPPORTUNITIES OF HEDGING, </a:t>
            </a:r>
            <a:r>
              <a:rPr lang="en-US" sz="2200" b="1" smtClean="0"/>
              <a:t>RISK MANAGEMENT, AND </a:t>
            </a:r>
            <a:r>
              <a:rPr lang="en-US" sz="2200" b="1" dirty="0" smtClean="0"/>
              <a:t>SUPPLY CHAIN MANAGEMENT</a:t>
            </a:r>
          </a:p>
          <a:p>
            <a:r>
              <a:rPr lang="en-US" sz="2200" b="1" dirty="0" smtClean="0"/>
              <a:t>WORKS ON DISASTER RECOVERY(DR) SITE WITH ZERO DATA LOSS IN CASE OF EXIGENCIES</a:t>
            </a:r>
          </a:p>
          <a:p>
            <a:r>
              <a:rPr lang="en-US" sz="2200" b="1" dirty="0" smtClean="0">
                <a:solidFill>
                  <a:srgbClr val="FFFF00"/>
                </a:solidFill>
              </a:rPr>
              <a:t>REGIONAL EXCHANGES</a:t>
            </a:r>
          </a:p>
          <a:p>
            <a:endParaRPr lang="en-US" sz="2200" b="1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54938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390</TotalTime>
  <Words>581</Words>
  <Application>Microsoft Office PowerPoint</Application>
  <PresentationFormat>Widescreen</PresentationFormat>
  <Paragraphs>113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    INDIAN COMMODITY MARKET</vt:lpstr>
      <vt:lpstr>PARTICIPANTS IN COMMODITY MARKET</vt:lpstr>
      <vt:lpstr>SEGMENTS OF INDIAN COMMODITY MARKET</vt:lpstr>
      <vt:lpstr>STRUCTURE OF INDIAN COMMODITY MARKET  Ministry of Finance(GOI)  Forward Market Commission Commodity Exchanges       </vt:lpstr>
      <vt:lpstr>PROCESS OF COMMODITY MARKET TRANSACTION</vt:lpstr>
      <vt:lpstr>COMMODITY FUTURES</vt:lpstr>
      <vt:lpstr>COMMODITIES TRADED ON THE EXCHANGE</vt:lpstr>
      <vt:lpstr>OTHER INFORMATION  ►Exchange Timings:-  Agri Products:10:00 AM to 5:00 PM Other Commodities: 10:00 AM to 11:30 PM  ► Instrument Traded: Future Contracts  ►Expiry of Contracts: Different for different commodities  </vt:lpstr>
      <vt:lpstr>MAJOR COMMODITY EXCHANGES IN INDIA</vt:lpstr>
      <vt:lpstr>INTERNATIONAL COMMODITY EXCHANGES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INDIAN COMMODITY MARKET</dc:title>
  <dc:creator>GHULAM JEELANI</dc:creator>
  <cp:lastModifiedBy>GHULAM JEELANI</cp:lastModifiedBy>
  <cp:revision>40</cp:revision>
  <dcterms:created xsi:type="dcterms:W3CDTF">2019-04-20T06:03:25Z</dcterms:created>
  <dcterms:modified xsi:type="dcterms:W3CDTF">2019-04-30T10:19:46Z</dcterms:modified>
</cp:coreProperties>
</file>